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56" r:id="rId2"/>
    <p:sldId id="257" r:id="rId3"/>
    <p:sldId id="264" r:id="rId4"/>
    <p:sldId id="258" r:id="rId5"/>
    <p:sldId id="259" r:id="rId6"/>
    <p:sldId id="262" r:id="rId7"/>
    <p:sldId id="260" r:id="rId8"/>
    <p:sldId id="261" r:id="rId9"/>
    <p:sldId id="263"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47"/>
    <p:restoredTop sz="45804"/>
  </p:normalViewPr>
  <p:slideViewPr>
    <p:cSldViewPr snapToGrid="0" snapToObjects="1">
      <p:cViewPr varScale="1">
        <p:scale>
          <a:sx n="40" d="100"/>
          <a:sy n="40" d="100"/>
        </p:scale>
        <p:origin x="256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10.tiff>
</file>

<file path=ppt/media/image11.tiff>
</file>

<file path=ppt/media/image2.tiff>
</file>

<file path=ppt/media/image3.tiff>
</file>

<file path=ppt/media/image4.tiff>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4DCCF-37DB-614D-889A-7CA02EFDC4BC}" type="datetimeFigureOut">
              <a:rPr lang="en-US" smtClean="0"/>
              <a:t>10/22/18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D5DC25-21A8-764F-BA13-E766491A82CF}" type="slidenum">
              <a:rPr lang="en-US" smtClean="0"/>
              <a:t>‹#›</a:t>
            </a:fld>
            <a:endParaRPr lang="en-US"/>
          </a:p>
        </p:txBody>
      </p:sp>
    </p:spTree>
    <p:extLst>
      <p:ext uri="{BB962C8B-B14F-4D97-AF65-F5344CB8AC3E}">
        <p14:creationId xmlns:p14="http://schemas.microsoft.com/office/powerpoint/2010/main" val="1233569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project and self</a:t>
            </a:r>
          </a:p>
          <a:p>
            <a:endParaRPr lang="en-US" dirty="0"/>
          </a:p>
          <a:p>
            <a:r>
              <a:rPr lang="en-US" dirty="0"/>
              <a:t>We’ve long known that health and wealth are connected. Ralph Waldo Emerson once said “The first wealth is health,” and I was curious to understand and quantify what that relationship actually looks like.</a:t>
            </a:r>
          </a:p>
        </p:txBody>
      </p:sp>
      <p:sp>
        <p:nvSpPr>
          <p:cNvPr id="4" name="Slide Number Placeholder 3"/>
          <p:cNvSpPr>
            <a:spLocks noGrp="1"/>
          </p:cNvSpPr>
          <p:nvPr>
            <p:ph type="sldNum" sz="quarter" idx="5"/>
          </p:nvPr>
        </p:nvSpPr>
        <p:spPr/>
        <p:txBody>
          <a:bodyPr/>
          <a:lstStyle/>
          <a:p>
            <a:fld id="{D0D5DC25-21A8-764F-BA13-E766491A82CF}" type="slidenum">
              <a:rPr lang="en-US" smtClean="0"/>
              <a:t>1</a:t>
            </a:fld>
            <a:endParaRPr lang="en-US"/>
          </a:p>
        </p:txBody>
      </p:sp>
    </p:spTree>
    <p:extLst>
      <p:ext uri="{BB962C8B-B14F-4D97-AF65-F5344CB8AC3E}">
        <p14:creationId xmlns:p14="http://schemas.microsoft.com/office/powerpoint/2010/main" val="24756819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steps for this project are to dive even deeper into the Washington, DC data, to determine exactly where specific health initiatives could have the most impact, include more locations in the model, and gather more precise income data to make more accurate predictions on a small scale.</a:t>
            </a:r>
          </a:p>
          <a:p>
            <a:endParaRPr lang="en-US" dirty="0"/>
          </a:p>
          <a:p>
            <a:r>
              <a:rPr lang="en-US" dirty="0"/>
              <a:t>I ask you to think about what it means, that we can pretty accurately predict income based off of health metrics.  What does that say about us as a society? PAUSE What is our responsibility in ensuring that the less fortunate have the ability to live happy and healthy? PAUSE  I don’t have the answers to offer you, but I ask you to consider that and appreciate how lucky we are for the lives we have.</a:t>
            </a:r>
          </a:p>
          <a:p>
            <a:endParaRPr lang="en-US" dirty="0"/>
          </a:p>
        </p:txBody>
      </p:sp>
      <p:sp>
        <p:nvSpPr>
          <p:cNvPr id="4" name="Slide Number Placeholder 3"/>
          <p:cNvSpPr>
            <a:spLocks noGrp="1"/>
          </p:cNvSpPr>
          <p:nvPr>
            <p:ph type="sldNum" sz="quarter" idx="5"/>
          </p:nvPr>
        </p:nvSpPr>
        <p:spPr/>
        <p:txBody>
          <a:bodyPr/>
          <a:lstStyle/>
          <a:p>
            <a:fld id="{D0D5DC25-21A8-764F-BA13-E766491A82CF}" type="slidenum">
              <a:rPr lang="en-US" smtClean="0"/>
              <a:t>11</a:t>
            </a:fld>
            <a:endParaRPr lang="en-US"/>
          </a:p>
        </p:txBody>
      </p:sp>
    </p:spTree>
    <p:extLst>
      <p:ext uri="{BB962C8B-B14F-4D97-AF65-F5344CB8AC3E}">
        <p14:creationId xmlns:p14="http://schemas.microsoft.com/office/powerpoint/2010/main" val="15427858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Explore relationship between health and income</a:t>
            </a:r>
          </a:p>
          <a:p>
            <a:endParaRPr lang="en-US" sz="1200" dirty="0"/>
          </a:p>
          <a:p>
            <a:endParaRPr lang="en-US" sz="1200" dirty="0"/>
          </a:p>
          <a:p>
            <a:r>
              <a:rPr lang="en-US" sz="1200" dirty="0"/>
              <a:t>Identify focal points for DC health initiatives</a:t>
            </a:r>
          </a:p>
          <a:p>
            <a:endParaRPr lang="en-US" sz="1200" dirty="0"/>
          </a:p>
          <a:p>
            <a:endParaRPr lang="en-US" sz="1200" dirty="0"/>
          </a:p>
          <a:p>
            <a:r>
              <a:rPr lang="en-US" sz="1200" dirty="0"/>
              <a:t>Quantify potential impact of successful health initiatives</a:t>
            </a:r>
          </a:p>
          <a:p>
            <a:endParaRPr lang="en-US" dirty="0"/>
          </a:p>
        </p:txBody>
      </p:sp>
      <p:sp>
        <p:nvSpPr>
          <p:cNvPr id="4" name="Slide Number Placeholder 3"/>
          <p:cNvSpPr>
            <a:spLocks noGrp="1"/>
          </p:cNvSpPr>
          <p:nvPr>
            <p:ph type="sldNum" sz="quarter" idx="5"/>
          </p:nvPr>
        </p:nvSpPr>
        <p:spPr/>
        <p:txBody>
          <a:bodyPr/>
          <a:lstStyle/>
          <a:p>
            <a:fld id="{D0D5DC25-21A8-764F-BA13-E766491A82CF}" type="slidenum">
              <a:rPr lang="en-US" smtClean="0"/>
              <a:t>3</a:t>
            </a:fld>
            <a:endParaRPr lang="en-US"/>
          </a:p>
        </p:txBody>
      </p:sp>
    </p:spTree>
    <p:extLst>
      <p:ext uri="{BB962C8B-B14F-4D97-AF65-F5344CB8AC3E}">
        <p14:creationId xmlns:p14="http://schemas.microsoft.com/office/powerpoint/2010/main" val="2615054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health data contained in the 500 cities dataset covers 500 US cities in 325 different counties, and the program was specifically developed to provide cities and health departments with the ability to understand the the geographic distribution and burden of health variables so that they can plan programs to improve the wellbeing of their citizens.</a:t>
            </a:r>
          </a:p>
          <a:p>
            <a:endParaRPr lang="en-US" dirty="0"/>
          </a:p>
          <a:p>
            <a:r>
              <a:rPr lang="en-US" dirty="0"/>
              <a:t>Each of the 50 states had at least 1 city represented in the dataset, and the total population covered by the 28,000 census tracts </a:t>
            </a:r>
            <a:r>
              <a:rPr lang="en-US" dirty="0" err="1"/>
              <a:t>incuded</a:t>
            </a:r>
            <a:r>
              <a:rPr lang="en-US" dirty="0"/>
              <a:t> in this dataset was a little over 103Million (just under 1/3 of the entire US pop)</a:t>
            </a:r>
          </a:p>
          <a:p>
            <a:endParaRPr lang="en-US" dirty="0"/>
          </a:p>
          <a:p>
            <a:r>
              <a:rPr lang="en-US" dirty="0"/>
              <a:t>All of the health measures in the dataset are proportions of the given population that are either affected by a disease like chronic kidney disease, engage in an unhealthy behavior like binge drinking or sleeping to little,  or that receive preventative healthcare procedures like getting a colonoscopy</a:t>
            </a:r>
          </a:p>
          <a:p>
            <a:endParaRPr lang="en-US" dirty="0"/>
          </a:p>
        </p:txBody>
      </p:sp>
      <p:sp>
        <p:nvSpPr>
          <p:cNvPr id="4" name="Slide Number Placeholder 3"/>
          <p:cNvSpPr>
            <a:spLocks noGrp="1"/>
          </p:cNvSpPr>
          <p:nvPr>
            <p:ph type="sldNum" sz="quarter" idx="5"/>
          </p:nvPr>
        </p:nvSpPr>
        <p:spPr/>
        <p:txBody>
          <a:bodyPr/>
          <a:lstStyle/>
          <a:p>
            <a:fld id="{D0D5DC25-21A8-764F-BA13-E766491A82CF}" type="slidenum">
              <a:rPr lang="en-US" smtClean="0"/>
              <a:t>4</a:t>
            </a:fld>
            <a:endParaRPr lang="en-US"/>
          </a:p>
        </p:txBody>
      </p:sp>
    </p:spTree>
    <p:extLst>
      <p:ext uri="{BB962C8B-B14F-4D97-AF65-F5344CB8AC3E}">
        <p14:creationId xmlns:p14="http://schemas.microsoft.com/office/powerpoint/2010/main" val="1905592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thing to note is the data-set is around 800,000+ rows because </a:t>
            </a:r>
            <a:r>
              <a:rPr lang="en-US" i="1" dirty="0"/>
              <a:t>each</a:t>
            </a:r>
            <a:r>
              <a:rPr lang="en-US" dirty="0"/>
              <a:t> of the 28,000+ census-tracts have a row for </a:t>
            </a:r>
            <a:r>
              <a:rPr lang="en-US" i="1" dirty="0"/>
              <a:t>each</a:t>
            </a:r>
            <a:r>
              <a:rPr lang="en-US" dirty="0"/>
              <a:t> of the 20+ metrics collected, and the 500 cities that contain these census tracts </a:t>
            </a:r>
            <a:r>
              <a:rPr lang="en-US" i="1" dirty="0"/>
              <a:t>each</a:t>
            </a:r>
            <a:r>
              <a:rPr lang="en-US" dirty="0"/>
              <a:t> have a row for the average values of </a:t>
            </a:r>
            <a:r>
              <a:rPr lang="en-US" i="1" dirty="0"/>
              <a:t>each</a:t>
            </a:r>
            <a:r>
              <a:rPr lang="en-US" dirty="0"/>
              <a:t> of those same 20+ metrics.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Luckily, the CDC includes a </a:t>
            </a:r>
            <a:r>
              <a:rPr lang="en-US" dirty="0" err="1"/>
              <a:t>UniqueID</a:t>
            </a:r>
            <a:r>
              <a:rPr lang="en-US" dirty="0"/>
              <a:t> column that is actually a really long 15 Digit FIPS code, that describes, for each location, the state, county, division, and census tract.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order to get the dataset in the right format, I created separate </a:t>
            </a:r>
            <a:r>
              <a:rPr lang="en-US" dirty="0" err="1"/>
              <a:t>DataFrames</a:t>
            </a:r>
            <a:r>
              <a:rPr lang="en-US" dirty="0"/>
              <a:t> for each of the different health-measures, maintaining the </a:t>
            </a:r>
            <a:r>
              <a:rPr lang="en-US" dirty="0" err="1"/>
              <a:t>UniqueID</a:t>
            </a:r>
            <a:r>
              <a:rPr lang="en-US" dirty="0"/>
              <a:t> so that I could combine the </a:t>
            </a:r>
            <a:r>
              <a:rPr lang="en-US" dirty="0" err="1"/>
              <a:t>dataframes</a:t>
            </a:r>
            <a:r>
              <a:rPr lang="en-US" dirty="0"/>
              <a:t> along that column.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addition, I pulled the 5 digit state and county FIPS codes out of the 15 digit </a:t>
            </a:r>
            <a:r>
              <a:rPr lang="en-US" dirty="0" err="1"/>
              <a:t>fips</a:t>
            </a:r>
            <a:r>
              <a:rPr lang="en-US" dirty="0"/>
              <a:t> codes, since the income data I have is for the county level.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Finally, I grouped all of the data by the 5 digit </a:t>
            </a:r>
            <a:r>
              <a:rPr lang="en-US" dirty="0" err="1"/>
              <a:t>fips</a:t>
            </a:r>
            <a:r>
              <a:rPr lang="en-US" dirty="0"/>
              <a:t> code(in other words by county) and then aggregated to get the mean values for each health metric in each county.</a:t>
            </a:r>
          </a:p>
          <a:p>
            <a:endParaRPr lang="en-US" dirty="0"/>
          </a:p>
        </p:txBody>
      </p:sp>
      <p:sp>
        <p:nvSpPr>
          <p:cNvPr id="4" name="Slide Number Placeholder 3"/>
          <p:cNvSpPr>
            <a:spLocks noGrp="1"/>
          </p:cNvSpPr>
          <p:nvPr>
            <p:ph type="sldNum" sz="quarter" idx="5"/>
          </p:nvPr>
        </p:nvSpPr>
        <p:spPr/>
        <p:txBody>
          <a:bodyPr/>
          <a:lstStyle/>
          <a:p>
            <a:fld id="{D0D5DC25-21A8-764F-BA13-E766491A82CF}" type="slidenum">
              <a:rPr lang="en-US" smtClean="0"/>
              <a:t>5</a:t>
            </a:fld>
            <a:endParaRPr lang="en-US"/>
          </a:p>
        </p:txBody>
      </p:sp>
    </p:spTree>
    <p:extLst>
      <p:ext uri="{BB962C8B-B14F-4D97-AF65-F5344CB8AC3E}">
        <p14:creationId xmlns:p14="http://schemas.microsoft.com/office/powerpoint/2010/main" val="3621167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most granular, reliable income data that is available is broken down to the county level.  This data is commonly available, but there is a great table on Wikipedia that contains various income metrics for every single county in the USA.</a:t>
            </a:r>
          </a:p>
          <a:p>
            <a:endParaRPr lang="en-US" dirty="0"/>
          </a:p>
          <a:p>
            <a:r>
              <a:rPr lang="en-US" dirty="0"/>
              <a:t>Here’s the head of the table to give you a sense of the data layout, but it was very structured, and contained a good amount of information to work with.</a:t>
            </a:r>
          </a:p>
          <a:p>
            <a:endParaRPr lang="en-US" dirty="0"/>
          </a:p>
          <a:p>
            <a:r>
              <a:rPr lang="en-US" dirty="0"/>
              <a:t>Note that the counties are identified only by the county and state names, which I don’t have in the 500 cities dataset. In order to use this data with 500 cities, I needed to find a way to combine the two in an appropriate way.</a:t>
            </a:r>
          </a:p>
        </p:txBody>
      </p:sp>
      <p:sp>
        <p:nvSpPr>
          <p:cNvPr id="4" name="Slide Number Placeholder 3"/>
          <p:cNvSpPr>
            <a:spLocks noGrp="1"/>
          </p:cNvSpPr>
          <p:nvPr>
            <p:ph type="sldNum" sz="quarter" idx="5"/>
          </p:nvPr>
        </p:nvSpPr>
        <p:spPr/>
        <p:txBody>
          <a:bodyPr/>
          <a:lstStyle/>
          <a:p>
            <a:fld id="{D0D5DC25-21A8-764F-BA13-E766491A82CF}" type="slidenum">
              <a:rPr lang="en-US" smtClean="0"/>
              <a:t>6</a:t>
            </a:fld>
            <a:endParaRPr lang="en-US"/>
          </a:p>
        </p:txBody>
      </p:sp>
    </p:spTree>
    <p:extLst>
      <p:ext uri="{BB962C8B-B14F-4D97-AF65-F5344CB8AC3E}">
        <p14:creationId xmlns:p14="http://schemas.microsoft.com/office/powerpoint/2010/main" val="479079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I have 5-digit FIPS codes in my health-data, I needed to do the same for the income data. But whereas I could just index the beginning 5 digits of the </a:t>
            </a:r>
            <a:r>
              <a:rPr lang="en-US" dirty="0" err="1"/>
              <a:t>UniqueID</a:t>
            </a:r>
            <a:r>
              <a:rPr lang="en-US" dirty="0"/>
              <a:t> to get the county </a:t>
            </a:r>
            <a:r>
              <a:rPr lang="en-US" dirty="0" err="1"/>
              <a:t>fips</a:t>
            </a:r>
            <a:r>
              <a:rPr lang="en-US" dirty="0"/>
              <a:t> for my health data, the income data didn’t come with that information.</a:t>
            </a:r>
          </a:p>
          <a:p>
            <a:endParaRPr lang="en-US" dirty="0"/>
          </a:p>
          <a:p>
            <a:r>
              <a:rPr lang="en-US" dirty="0"/>
              <a:t>I used a library called </a:t>
            </a:r>
            <a:r>
              <a:rPr lang="en-US" dirty="0" err="1"/>
              <a:t>addfips</a:t>
            </a:r>
            <a:r>
              <a:rPr lang="en-US" dirty="0"/>
              <a:t>, which returns the 5 digit </a:t>
            </a:r>
            <a:r>
              <a:rPr lang="en-US" dirty="0" err="1"/>
              <a:t>fips</a:t>
            </a:r>
            <a:r>
              <a:rPr lang="en-US" dirty="0"/>
              <a:t> code given the name of a state and county, to create a new column of 5-digit </a:t>
            </a:r>
            <a:r>
              <a:rPr lang="en-US" dirty="0" err="1"/>
              <a:t>fips</a:t>
            </a:r>
            <a:r>
              <a:rPr lang="en-US" dirty="0"/>
              <a:t> codes for each and every county in the US.</a:t>
            </a:r>
          </a:p>
          <a:p>
            <a:endParaRPr lang="en-US" dirty="0"/>
          </a:p>
          <a:p>
            <a:r>
              <a:rPr lang="en-US" dirty="0"/>
              <a:t>Once I had the 5 digit </a:t>
            </a:r>
            <a:r>
              <a:rPr lang="en-US" dirty="0" err="1"/>
              <a:t>fips</a:t>
            </a:r>
            <a:r>
              <a:rPr lang="en-US" dirty="0"/>
              <a:t> codes attached to the county income data, I was able to merge the income data with the health data aggregated to the county level, so that I had the health and income data together in a single </a:t>
            </a:r>
            <a:r>
              <a:rPr lang="en-US" dirty="0" err="1"/>
              <a:t>dataframe</a:t>
            </a:r>
            <a:r>
              <a:rPr lang="en-US" dirty="0"/>
              <a:t>.</a:t>
            </a:r>
          </a:p>
          <a:p>
            <a:endParaRPr lang="en-US" dirty="0"/>
          </a:p>
        </p:txBody>
      </p:sp>
      <p:sp>
        <p:nvSpPr>
          <p:cNvPr id="4" name="Slide Number Placeholder 3"/>
          <p:cNvSpPr>
            <a:spLocks noGrp="1"/>
          </p:cNvSpPr>
          <p:nvPr>
            <p:ph type="sldNum" sz="quarter" idx="5"/>
          </p:nvPr>
        </p:nvSpPr>
        <p:spPr/>
        <p:txBody>
          <a:bodyPr/>
          <a:lstStyle/>
          <a:p>
            <a:fld id="{D0D5DC25-21A8-764F-BA13-E766491A82CF}" type="slidenum">
              <a:rPr lang="en-US" smtClean="0"/>
              <a:t>7</a:t>
            </a:fld>
            <a:endParaRPr lang="en-US"/>
          </a:p>
        </p:txBody>
      </p:sp>
    </p:spTree>
    <p:extLst>
      <p:ext uri="{BB962C8B-B14F-4D97-AF65-F5344CB8AC3E}">
        <p14:creationId xmlns:p14="http://schemas.microsoft.com/office/powerpoint/2010/main" val="3349614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the purpose was to better understand how income affects various health metrics, I wanted to see how predictive a counties health data was of its median income.  My features were the various average health metrics of a county, an the target variable was Per Capita Income.</a:t>
            </a:r>
          </a:p>
          <a:p>
            <a:endParaRPr lang="en-US" dirty="0"/>
          </a:p>
          <a:p>
            <a:r>
              <a:rPr lang="en-US" dirty="0"/>
              <a:t>I stayed away from neural nets and support vector machines, because once I aggregated my data to the county level, I only had 325 rows. I also wanted to use models that were more explainable given that I was interested in understanding the relationship between various health variables and income.</a:t>
            </a:r>
          </a:p>
          <a:p>
            <a:endParaRPr lang="en-US" dirty="0"/>
          </a:p>
          <a:p>
            <a:r>
              <a:rPr lang="en-US" dirty="0"/>
              <a:t>My best model was an </a:t>
            </a:r>
            <a:r>
              <a:rPr lang="en-US" dirty="0" err="1"/>
              <a:t>ExtraGradientBoosting</a:t>
            </a:r>
            <a:r>
              <a:rPr lang="en-US" dirty="0"/>
              <a:t> model, which was able to predict Per Capita income of a county within $3,400 on average.  The average per capita income in the US is right around $50,000, which means the average percent error was less than 7%, and health data is a relatively reliable predictor of per capita income. </a:t>
            </a:r>
          </a:p>
          <a:p>
            <a:endParaRPr lang="en-US" dirty="0"/>
          </a:p>
          <a:p>
            <a:r>
              <a:rPr lang="en-US" dirty="0"/>
              <a:t>I also ran a linear regression since that would be the most explainable, and it was able to predict Per Capita income within $3,800 and provide some insight into what kinds of health </a:t>
            </a:r>
            <a:r>
              <a:rPr lang="en-US" dirty="0" err="1"/>
              <a:t>initatives</a:t>
            </a:r>
            <a:r>
              <a:rPr lang="en-US" dirty="0"/>
              <a:t> can provide the greatest impact.</a:t>
            </a:r>
          </a:p>
        </p:txBody>
      </p:sp>
      <p:sp>
        <p:nvSpPr>
          <p:cNvPr id="4" name="Slide Number Placeholder 3"/>
          <p:cNvSpPr>
            <a:spLocks noGrp="1"/>
          </p:cNvSpPr>
          <p:nvPr>
            <p:ph type="sldNum" sz="quarter" idx="5"/>
          </p:nvPr>
        </p:nvSpPr>
        <p:spPr/>
        <p:txBody>
          <a:bodyPr/>
          <a:lstStyle/>
          <a:p>
            <a:fld id="{D0D5DC25-21A8-764F-BA13-E766491A82CF}" type="slidenum">
              <a:rPr lang="en-US" smtClean="0"/>
              <a:t>8</a:t>
            </a:fld>
            <a:endParaRPr lang="en-US"/>
          </a:p>
        </p:txBody>
      </p:sp>
    </p:spTree>
    <p:extLst>
      <p:ext uri="{BB962C8B-B14F-4D97-AF65-F5344CB8AC3E}">
        <p14:creationId xmlns:p14="http://schemas.microsoft.com/office/powerpoint/2010/main" val="3341034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focused on the results of the linear regression model since I could easily explain how different health metrics influence the models prediction.  On the left are the strongest positively correlated features. As income goes up, these health metrics tend to increase. On the right are the strongest negatively correlated features, as income goes up, these health metrics tend to decrease.</a:t>
            </a:r>
          </a:p>
          <a:p>
            <a:endParaRPr lang="en-US" dirty="0"/>
          </a:p>
          <a:p>
            <a:r>
              <a:rPr lang="en-US" dirty="0"/>
              <a:t>The most interesting of these features to me is that as income increases, proportion of those with diabetes tends to increase, as does the proportion of those with coronary heart disease.  There is definitely some further research to be done in order to understand why that is the case.  </a:t>
            </a:r>
          </a:p>
          <a:p>
            <a:endParaRPr lang="en-US" dirty="0"/>
          </a:p>
          <a:p>
            <a:r>
              <a:rPr lang="en-US" dirty="0"/>
              <a:t>To close, I wanted to look at the impact that health initiatives could potentially have on Washington DC based off of this model. While an increase in health metrics alone cannot cause an increase in Per Capita income, it is likely that initiatives designed specifically to promote healthy lifestyles will have additional impacts, which when combined together, could potentially cause an increase in income.  For example, if an initiative was able to successfully reduce binge drinking, it could also potentially increase individual productivity, reduce the amount of money spent on alcohol, and improve sleep.</a:t>
            </a:r>
          </a:p>
          <a:p>
            <a:endParaRPr lang="en-US" dirty="0"/>
          </a:p>
          <a:p>
            <a:endParaRPr lang="en-US" dirty="0"/>
          </a:p>
        </p:txBody>
      </p:sp>
      <p:sp>
        <p:nvSpPr>
          <p:cNvPr id="4" name="Slide Number Placeholder 3"/>
          <p:cNvSpPr>
            <a:spLocks noGrp="1"/>
          </p:cNvSpPr>
          <p:nvPr>
            <p:ph type="sldNum" sz="quarter" idx="5"/>
          </p:nvPr>
        </p:nvSpPr>
        <p:spPr/>
        <p:txBody>
          <a:bodyPr/>
          <a:lstStyle/>
          <a:p>
            <a:fld id="{D0D5DC25-21A8-764F-BA13-E766491A82CF}" type="slidenum">
              <a:rPr lang="en-US" smtClean="0"/>
              <a:t>9</a:t>
            </a:fld>
            <a:endParaRPr lang="en-US"/>
          </a:p>
        </p:txBody>
      </p:sp>
    </p:spTree>
    <p:extLst>
      <p:ext uri="{BB962C8B-B14F-4D97-AF65-F5344CB8AC3E}">
        <p14:creationId xmlns:p14="http://schemas.microsoft.com/office/powerpoint/2010/main" val="37694971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a high level, DC is a very healthy city and has better than average health metrics for almost all of the included metrics.</a:t>
            </a:r>
          </a:p>
          <a:p>
            <a:endParaRPr lang="en-US" dirty="0"/>
          </a:p>
          <a:p>
            <a:r>
              <a:rPr lang="en-US" dirty="0"/>
              <a:t>Three of the areas where DC can improve relative to the average health metrics are Binge Drinking, Smoking, and Sleeping.  Initially it may be easy to think that those are just the result of city life, but remember that we are comparing DC to data pulled from the 500 largest cities in America.</a:t>
            </a:r>
          </a:p>
          <a:p>
            <a:endParaRPr lang="en-US" dirty="0"/>
          </a:p>
          <a:p>
            <a:r>
              <a:rPr lang="en-US" dirty="0"/>
              <a:t>If DC were able to effectively implement strategies to reduce binge drinking and smoking by 2% each, the direct and associated impact could potentially contribute over $3,000 to DC’s Per Capita income. Multiplied by 600,000 people in the district, measures like that could potentially return 1.8M to DC residents, and that doesn’t even account for savings on healthcare costs or reduction in spending on alcohol and cigarettes.</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0D5DC25-21A8-764F-BA13-E766491A82CF}" type="slidenum">
              <a:rPr lang="en-US" smtClean="0"/>
              <a:t>10</a:t>
            </a:fld>
            <a:endParaRPr lang="en-US"/>
          </a:p>
        </p:txBody>
      </p:sp>
    </p:spTree>
    <p:extLst>
      <p:ext uri="{BB962C8B-B14F-4D97-AF65-F5344CB8AC3E}">
        <p14:creationId xmlns:p14="http://schemas.microsoft.com/office/powerpoint/2010/main" val="12493894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10/22/18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10/22/18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10/22/18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B2956-3FA6-0B48-8927-5E2FF96E5AD6}"/>
              </a:ext>
            </a:extLst>
          </p:cNvPr>
          <p:cNvSpPr>
            <a:spLocks noGrp="1"/>
          </p:cNvSpPr>
          <p:nvPr>
            <p:ph type="ctrTitle"/>
          </p:nvPr>
        </p:nvSpPr>
        <p:spPr>
          <a:xfrm>
            <a:off x="1473784" y="1457477"/>
            <a:ext cx="7766936" cy="1646302"/>
          </a:xfrm>
        </p:spPr>
        <p:txBody>
          <a:bodyPr/>
          <a:lstStyle/>
          <a:p>
            <a:r>
              <a:rPr lang="en-US" dirty="0"/>
              <a:t>Understanding the Relationship Between Health and Income</a:t>
            </a:r>
          </a:p>
        </p:txBody>
      </p:sp>
      <p:sp>
        <p:nvSpPr>
          <p:cNvPr id="3" name="Subtitle 2">
            <a:extLst>
              <a:ext uri="{FF2B5EF4-FFF2-40B4-BE49-F238E27FC236}">
                <a16:creationId xmlns:a16="http://schemas.microsoft.com/office/drawing/2014/main" id="{21DE02AD-E75E-A748-A630-E3BA2D464C7A}"/>
              </a:ext>
            </a:extLst>
          </p:cNvPr>
          <p:cNvSpPr>
            <a:spLocks noGrp="1"/>
          </p:cNvSpPr>
          <p:nvPr>
            <p:ph type="subTitle" idx="1"/>
          </p:nvPr>
        </p:nvSpPr>
        <p:spPr>
          <a:xfrm>
            <a:off x="8066314" y="3365033"/>
            <a:ext cx="1795516" cy="945710"/>
          </a:xfrm>
        </p:spPr>
        <p:txBody>
          <a:bodyPr>
            <a:normAutofit/>
          </a:bodyPr>
          <a:lstStyle/>
          <a:p>
            <a:pPr algn="ctr"/>
            <a:r>
              <a:rPr lang="en-US" dirty="0"/>
              <a:t>Ryan Stewart</a:t>
            </a:r>
          </a:p>
          <a:p>
            <a:pPr algn="ctr"/>
            <a:r>
              <a:rPr lang="en-US" dirty="0"/>
              <a:t>Data Scientist</a:t>
            </a:r>
          </a:p>
        </p:txBody>
      </p:sp>
      <p:pic>
        <p:nvPicPr>
          <p:cNvPr id="4" name="Picture 3">
            <a:extLst>
              <a:ext uri="{FF2B5EF4-FFF2-40B4-BE49-F238E27FC236}">
                <a16:creationId xmlns:a16="http://schemas.microsoft.com/office/drawing/2014/main" id="{0AC0D636-C2DA-D747-A66C-F8640EB2A575}"/>
              </a:ext>
            </a:extLst>
          </p:cNvPr>
          <p:cNvPicPr>
            <a:picLocks noChangeAspect="1"/>
          </p:cNvPicPr>
          <p:nvPr/>
        </p:nvPicPr>
        <p:blipFill>
          <a:blip r:embed="rId3"/>
          <a:stretch>
            <a:fillRect/>
          </a:stretch>
        </p:blipFill>
        <p:spPr>
          <a:xfrm>
            <a:off x="2243352" y="3103779"/>
            <a:ext cx="5137161" cy="3424774"/>
          </a:xfrm>
          <a:prstGeom prst="rect">
            <a:avLst/>
          </a:prstGeom>
        </p:spPr>
      </p:pic>
    </p:spTree>
    <p:extLst>
      <p:ext uri="{BB962C8B-B14F-4D97-AF65-F5344CB8AC3E}">
        <p14:creationId xmlns:p14="http://schemas.microsoft.com/office/powerpoint/2010/main" val="39048855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58E91-B0A1-5647-ADF5-1EFEFD0558DB}"/>
              </a:ext>
            </a:extLst>
          </p:cNvPr>
          <p:cNvSpPr>
            <a:spLocks noGrp="1"/>
          </p:cNvSpPr>
          <p:nvPr>
            <p:ph type="title"/>
          </p:nvPr>
        </p:nvSpPr>
        <p:spPr/>
        <p:txBody>
          <a:bodyPr/>
          <a:lstStyle/>
          <a:p>
            <a:r>
              <a:rPr lang="en-US" dirty="0"/>
              <a:t>A Healthier DC</a:t>
            </a:r>
          </a:p>
        </p:txBody>
      </p:sp>
      <p:sp>
        <p:nvSpPr>
          <p:cNvPr id="3" name="Content Placeholder 2">
            <a:extLst>
              <a:ext uri="{FF2B5EF4-FFF2-40B4-BE49-F238E27FC236}">
                <a16:creationId xmlns:a16="http://schemas.microsoft.com/office/drawing/2014/main" id="{D8E89925-6731-444E-B06C-B1A6694AA396}"/>
              </a:ext>
            </a:extLst>
          </p:cNvPr>
          <p:cNvSpPr>
            <a:spLocks noGrp="1"/>
          </p:cNvSpPr>
          <p:nvPr>
            <p:ph idx="1"/>
          </p:nvPr>
        </p:nvSpPr>
        <p:spPr/>
        <p:txBody>
          <a:bodyPr/>
          <a:lstStyle/>
          <a:p>
            <a:r>
              <a:rPr lang="en-US" dirty="0"/>
              <a:t>Already relatively healthy</a:t>
            </a:r>
          </a:p>
          <a:p>
            <a:endParaRPr lang="en-US" dirty="0"/>
          </a:p>
          <a:p>
            <a:r>
              <a:rPr lang="en-US" dirty="0"/>
              <a:t>Focus areas:</a:t>
            </a:r>
          </a:p>
          <a:p>
            <a:pPr lvl="1"/>
            <a:r>
              <a:rPr lang="en-US" dirty="0"/>
              <a:t>Binge Drinking</a:t>
            </a:r>
          </a:p>
          <a:p>
            <a:pPr lvl="1"/>
            <a:r>
              <a:rPr lang="en-US" dirty="0"/>
              <a:t>Smoking</a:t>
            </a:r>
          </a:p>
          <a:p>
            <a:pPr lvl="1"/>
            <a:r>
              <a:rPr lang="en-US" dirty="0"/>
              <a:t>Sleep</a:t>
            </a:r>
          </a:p>
          <a:p>
            <a:endParaRPr lang="en-US" dirty="0"/>
          </a:p>
          <a:p>
            <a:r>
              <a:rPr lang="en-US" dirty="0"/>
              <a:t>Potential Impact:</a:t>
            </a:r>
          </a:p>
          <a:p>
            <a:pPr lvl="1"/>
            <a:r>
              <a:rPr lang="en-US" dirty="0"/>
              <a:t>$3,000+ per-capita</a:t>
            </a:r>
          </a:p>
          <a:p>
            <a:pPr lvl="1"/>
            <a:r>
              <a:rPr lang="en-US" dirty="0"/>
              <a:t>$1,800,000 to DC residents</a:t>
            </a:r>
          </a:p>
          <a:p>
            <a:pPr marL="457200" lvl="1" indent="0">
              <a:buNone/>
            </a:pPr>
            <a:endParaRPr lang="en-US" dirty="0"/>
          </a:p>
        </p:txBody>
      </p:sp>
      <p:pic>
        <p:nvPicPr>
          <p:cNvPr id="4" name="Picture 3">
            <a:extLst>
              <a:ext uri="{FF2B5EF4-FFF2-40B4-BE49-F238E27FC236}">
                <a16:creationId xmlns:a16="http://schemas.microsoft.com/office/drawing/2014/main" id="{EB0C00E5-6582-6447-AE65-CA077BBF811A}"/>
              </a:ext>
            </a:extLst>
          </p:cNvPr>
          <p:cNvPicPr>
            <a:picLocks noChangeAspect="1"/>
          </p:cNvPicPr>
          <p:nvPr/>
        </p:nvPicPr>
        <p:blipFill>
          <a:blip r:embed="rId3"/>
          <a:stretch>
            <a:fillRect/>
          </a:stretch>
        </p:blipFill>
        <p:spPr>
          <a:xfrm>
            <a:off x="5658840" y="1399817"/>
            <a:ext cx="4876800" cy="3251200"/>
          </a:xfrm>
          <a:prstGeom prst="rect">
            <a:avLst/>
          </a:prstGeom>
        </p:spPr>
      </p:pic>
      <p:sp>
        <p:nvSpPr>
          <p:cNvPr id="5" name="&quot;No&quot; Symbol 4">
            <a:extLst>
              <a:ext uri="{FF2B5EF4-FFF2-40B4-BE49-F238E27FC236}">
                <a16:creationId xmlns:a16="http://schemas.microsoft.com/office/drawing/2014/main" id="{B0844BB4-DA68-2C48-89A0-C1F0A7AB14D1}"/>
              </a:ext>
            </a:extLst>
          </p:cNvPr>
          <p:cNvSpPr/>
          <p:nvPr/>
        </p:nvSpPr>
        <p:spPr>
          <a:xfrm>
            <a:off x="4975668" y="1941"/>
            <a:ext cx="6243145" cy="6046952"/>
          </a:xfrm>
          <a:prstGeom prst="noSmoking">
            <a:avLst/>
          </a:prstGeom>
          <a:solidFill>
            <a:srgbClr val="FF0000">
              <a:alpha val="4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84043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D0DC6-5242-4347-905B-5476776BD03A}"/>
              </a:ext>
            </a:extLst>
          </p:cNvPr>
          <p:cNvSpPr>
            <a:spLocks noGrp="1"/>
          </p:cNvSpPr>
          <p:nvPr>
            <p:ph type="title"/>
          </p:nvPr>
        </p:nvSpPr>
        <p:spPr/>
        <p:txBody>
          <a:bodyPr/>
          <a:lstStyle/>
          <a:p>
            <a:r>
              <a:rPr lang="en-US" dirty="0"/>
              <a:t>A Final Note</a:t>
            </a:r>
          </a:p>
        </p:txBody>
      </p:sp>
      <p:sp>
        <p:nvSpPr>
          <p:cNvPr id="3" name="Content Placeholder 2">
            <a:extLst>
              <a:ext uri="{FF2B5EF4-FFF2-40B4-BE49-F238E27FC236}">
                <a16:creationId xmlns:a16="http://schemas.microsoft.com/office/drawing/2014/main" id="{984A7F81-D86A-D745-A534-8E52FFBED9F0}"/>
              </a:ext>
            </a:extLst>
          </p:cNvPr>
          <p:cNvSpPr>
            <a:spLocks noGrp="1"/>
          </p:cNvSpPr>
          <p:nvPr>
            <p:ph idx="1"/>
          </p:nvPr>
        </p:nvSpPr>
        <p:spPr/>
        <p:txBody>
          <a:bodyPr/>
          <a:lstStyle/>
          <a:p>
            <a:r>
              <a:rPr lang="en-US" dirty="0"/>
              <a:t>Next Steps:</a:t>
            </a:r>
          </a:p>
          <a:p>
            <a:pPr lvl="1"/>
            <a:r>
              <a:rPr lang="en-US" dirty="0"/>
              <a:t>Deep dive into DC data</a:t>
            </a:r>
          </a:p>
          <a:p>
            <a:pPr lvl="1"/>
            <a:r>
              <a:rPr lang="en-US" dirty="0"/>
              <a:t>Add more locations</a:t>
            </a:r>
          </a:p>
          <a:p>
            <a:pPr lvl="1"/>
            <a:r>
              <a:rPr lang="en-US" dirty="0"/>
              <a:t>Gather more precise income data</a:t>
            </a:r>
          </a:p>
          <a:p>
            <a:pPr marL="457200" lvl="1" indent="0">
              <a:buNone/>
            </a:pPr>
            <a:endParaRPr lang="en-US" dirty="0"/>
          </a:p>
        </p:txBody>
      </p:sp>
    </p:spTree>
    <p:extLst>
      <p:ext uri="{BB962C8B-B14F-4D97-AF65-F5344CB8AC3E}">
        <p14:creationId xmlns:p14="http://schemas.microsoft.com/office/powerpoint/2010/main" val="21136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5A814-8B3A-5D42-9704-AFC559625C70}"/>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5CD4B9F4-5D4F-9E49-BF79-F7211734F6DD}"/>
              </a:ext>
            </a:extLst>
          </p:cNvPr>
          <p:cNvSpPr>
            <a:spLocks noGrp="1"/>
          </p:cNvSpPr>
          <p:nvPr>
            <p:ph idx="1"/>
          </p:nvPr>
        </p:nvSpPr>
        <p:spPr/>
        <p:txBody>
          <a:bodyPr>
            <a:noAutofit/>
          </a:bodyPr>
          <a:lstStyle/>
          <a:p>
            <a:pPr>
              <a:lnSpc>
                <a:spcPct val="150000"/>
              </a:lnSpc>
            </a:pPr>
            <a:r>
              <a:rPr lang="en-US" sz="2800" dirty="0"/>
              <a:t>Project Objective</a:t>
            </a:r>
          </a:p>
          <a:p>
            <a:pPr>
              <a:lnSpc>
                <a:spcPct val="150000"/>
              </a:lnSpc>
            </a:pPr>
            <a:r>
              <a:rPr lang="en-US" sz="2800" dirty="0"/>
              <a:t>Data Overview</a:t>
            </a:r>
          </a:p>
          <a:p>
            <a:pPr>
              <a:lnSpc>
                <a:spcPct val="150000"/>
              </a:lnSpc>
            </a:pPr>
            <a:r>
              <a:rPr lang="en-US" sz="2800" dirty="0"/>
              <a:t>Data Cleaning &amp; Preparation</a:t>
            </a:r>
          </a:p>
          <a:p>
            <a:pPr>
              <a:lnSpc>
                <a:spcPct val="150000"/>
              </a:lnSpc>
            </a:pPr>
            <a:r>
              <a:rPr lang="en-US" sz="2800" dirty="0"/>
              <a:t>Modeling</a:t>
            </a:r>
          </a:p>
          <a:p>
            <a:pPr>
              <a:lnSpc>
                <a:spcPct val="150000"/>
              </a:lnSpc>
            </a:pPr>
            <a:r>
              <a:rPr lang="en-US" sz="2800" dirty="0"/>
              <a:t>Results</a:t>
            </a:r>
          </a:p>
        </p:txBody>
      </p:sp>
    </p:spTree>
    <p:extLst>
      <p:ext uri="{BB962C8B-B14F-4D97-AF65-F5344CB8AC3E}">
        <p14:creationId xmlns:p14="http://schemas.microsoft.com/office/powerpoint/2010/main" val="1527378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949B0-A0A1-284F-B605-E92AB00C4768}"/>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E7514590-1C6C-F947-87E0-3A242EB7A555}"/>
              </a:ext>
            </a:extLst>
          </p:cNvPr>
          <p:cNvSpPr>
            <a:spLocks noGrp="1"/>
          </p:cNvSpPr>
          <p:nvPr>
            <p:ph idx="1"/>
          </p:nvPr>
        </p:nvSpPr>
        <p:spPr/>
        <p:txBody>
          <a:bodyPr>
            <a:noAutofit/>
          </a:bodyPr>
          <a:lstStyle/>
          <a:p>
            <a:r>
              <a:rPr lang="en-US" sz="2400" dirty="0"/>
              <a:t>Explore relationship between health and income</a:t>
            </a:r>
          </a:p>
          <a:p>
            <a:endParaRPr lang="en-US" sz="2400" dirty="0"/>
          </a:p>
          <a:p>
            <a:endParaRPr lang="en-US" sz="2400" dirty="0"/>
          </a:p>
          <a:p>
            <a:r>
              <a:rPr lang="en-US" sz="2400" dirty="0"/>
              <a:t>Identify focal points for DC health initiatives</a:t>
            </a:r>
          </a:p>
          <a:p>
            <a:endParaRPr lang="en-US" sz="2400" dirty="0"/>
          </a:p>
          <a:p>
            <a:endParaRPr lang="en-US" sz="2400" dirty="0"/>
          </a:p>
          <a:p>
            <a:r>
              <a:rPr lang="en-US" sz="2400" dirty="0"/>
              <a:t>Quantify potential impact of successful health initiatives</a:t>
            </a:r>
          </a:p>
        </p:txBody>
      </p:sp>
    </p:spTree>
    <p:extLst>
      <p:ext uri="{BB962C8B-B14F-4D97-AF65-F5344CB8AC3E}">
        <p14:creationId xmlns:p14="http://schemas.microsoft.com/office/powerpoint/2010/main" val="70487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28F56-9888-F64F-9CF4-5ABEFB6A4C32}"/>
              </a:ext>
            </a:extLst>
          </p:cNvPr>
          <p:cNvSpPr>
            <a:spLocks noGrp="1"/>
          </p:cNvSpPr>
          <p:nvPr>
            <p:ph type="title"/>
          </p:nvPr>
        </p:nvSpPr>
        <p:spPr/>
        <p:txBody>
          <a:bodyPr/>
          <a:lstStyle/>
          <a:p>
            <a:r>
              <a:rPr lang="en-US" dirty="0"/>
              <a:t>CDC – 500 Cities</a:t>
            </a:r>
          </a:p>
        </p:txBody>
      </p:sp>
      <p:sp>
        <p:nvSpPr>
          <p:cNvPr id="3" name="Content Placeholder 2">
            <a:extLst>
              <a:ext uri="{FF2B5EF4-FFF2-40B4-BE49-F238E27FC236}">
                <a16:creationId xmlns:a16="http://schemas.microsoft.com/office/drawing/2014/main" id="{D2C3FC61-37C3-BB44-AD89-CF0A0C81AB43}"/>
              </a:ext>
            </a:extLst>
          </p:cNvPr>
          <p:cNvSpPr>
            <a:spLocks noGrp="1"/>
          </p:cNvSpPr>
          <p:nvPr>
            <p:ph idx="1"/>
          </p:nvPr>
        </p:nvSpPr>
        <p:spPr/>
        <p:txBody>
          <a:bodyPr>
            <a:noAutofit/>
          </a:bodyPr>
          <a:lstStyle/>
          <a:p>
            <a:r>
              <a:rPr lang="en-US" sz="2000" dirty="0"/>
              <a:t>500 largest cities</a:t>
            </a:r>
          </a:p>
          <a:p>
            <a:endParaRPr lang="en-US" sz="2000" dirty="0"/>
          </a:p>
          <a:p>
            <a:r>
              <a:rPr lang="en-US" sz="2000" dirty="0"/>
              <a:t>325 different counties represented</a:t>
            </a:r>
          </a:p>
          <a:p>
            <a:endParaRPr lang="en-US" sz="2000" dirty="0"/>
          </a:p>
          <a:p>
            <a:r>
              <a:rPr lang="en-US" sz="2000" dirty="0"/>
              <a:t>28,000+ individual census-tracts</a:t>
            </a:r>
          </a:p>
          <a:p>
            <a:endParaRPr lang="en-US" sz="2000" dirty="0"/>
          </a:p>
          <a:p>
            <a:r>
              <a:rPr lang="en-US" sz="2000" dirty="0"/>
              <a:t>103,020,808 people</a:t>
            </a:r>
          </a:p>
          <a:p>
            <a:endParaRPr lang="en-US" sz="2000" dirty="0"/>
          </a:p>
          <a:p>
            <a:r>
              <a:rPr lang="en-US" sz="2000" dirty="0"/>
              <a:t>All proportional data</a:t>
            </a:r>
          </a:p>
          <a:p>
            <a:endParaRPr lang="en-US" sz="2000" dirty="0"/>
          </a:p>
        </p:txBody>
      </p:sp>
      <p:pic>
        <p:nvPicPr>
          <p:cNvPr id="4" name="Picture 3">
            <a:extLst>
              <a:ext uri="{FF2B5EF4-FFF2-40B4-BE49-F238E27FC236}">
                <a16:creationId xmlns:a16="http://schemas.microsoft.com/office/drawing/2014/main" id="{5ADC1B53-81A6-374C-9834-237723F64B2E}"/>
              </a:ext>
            </a:extLst>
          </p:cNvPr>
          <p:cNvPicPr>
            <a:picLocks noChangeAspect="1"/>
          </p:cNvPicPr>
          <p:nvPr/>
        </p:nvPicPr>
        <p:blipFill>
          <a:blip r:embed="rId3"/>
          <a:stretch>
            <a:fillRect/>
          </a:stretch>
        </p:blipFill>
        <p:spPr>
          <a:xfrm>
            <a:off x="5570262" y="2623424"/>
            <a:ext cx="5758227" cy="2955102"/>
          </a:xfrm>
          <a:prstGeom prst="rect">
            <a:avLst/>
          </a:prstGeom>
        </p:spPr>
      </p:pic>
    </p:spTree>
    <p:extLst>
      <p:ext uri="{BB962C8B-B14F-4D97-AF65-F5344CB8AC3E}">
        <p14:creationId xmlns:p14="http://schemas.microsoft.com/office/powerpoint/2010/main" val="1955786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6EF98-196B-3242-8138-7A29B6725C67}"/>
              </a:ext>
            </a:extLst>
          </p:cNvPr>
          <p:cNvSpPr>
            <a:spLocks noGrp="1"/>
          </p:cNvSpPr>
          <p:nvPr>
            <p:ph type="title"/>
          </p:nvPr>
        </p:nvSpPr>
        <p:spPr/>
        <p:txBody>
          <a:bodyPr/>
          <a:lstStyle/>
          <a:p>
            <a:r>
              <a:rPr lang="en-US" dirty="0"/>
              <a:t>Cleaning “500 Cities”</a:t>
            </a:r>
          </a:p>
        </p:txBody>
      </p:sp>
      <p:sp>
        <p:nvSpPr>
          <p:cNvPr id="3" name="Content Placeholder 2">
            <a:extLst>
              <a:ext uri="{FF2B5EF4-FFF2-40B4-BE49-F238E27FC236}">
                <a16:creationId xmlns:a16="http://schemas.microsoft.com/office/drawing/2014/main" id="{7C7C642D-CAAD-DA40-93A3-C6465CD5D70A}"/>
              </a:ext>
            </a:extLst>
          </p:cNvPr>
          <p:cNvSpPr>
            <a:spLocks noGrp="1"/>
          </p:cNvSpPr>
          <p:nvPr>
            <p:ph idx="1"/>
          </p:nvPr>
        </p:nvSpPr>
        <p:spPr/>
        <p:txBody>
          <a:bodyPr/>
          <a:lstStyle/>
          <a:p>
            <a:pPr marL="0" indent="0">
              <a:buNone/>
            </a:pPr>
            <a:r>
              <a:rPr lang="en-US" dirty="0"/>
              <a:t>BEFORE:</a:t>
            </a:r>
          </a:p>
          <a:p>
            <a:r>
              <a:rPr lang="en-US" dirty="0"/>
              <a:t>800K+ rows</a:t>
            </a:r>
          </a:p>
          <a:p>
            <a:r>
              <a:rPr lang="en-US" dirty="0"/>
              <a:t>One row per census-tract per measure</a:t>
            </a:r>
          </a:p>
          <a:p>
            <a:r>
              <a:rPr lang="en-US" dirty="0"/>
              <a:t>Poorly formatted</a:t>
            </a:r>
          </a:p>
          <a:p>
            <a:endParaRPr lang="en-US" dirty="0"/>
          </a:p>
          <a:p>
            <a:pPr marL="0" indent="0">
              <a:buNone/>
            </a:pPr>
            <a:r>
              <a:rPr lang="en-US" dirty="0"/>
              <a:t>AFTER:</a:t>
            </a:r>
          </a:p>
          <a:p>
            <a:r>
              <a:rPr lang="en-US" dirty="0"/>
              <a:t>28,004 rows</a:t>
            </a:r>
          </a:p>
          <a:p>
            <a:r>
              <a:rPr lang="en-US" dirty="0"/>
              <a:t>One row per census-tract</a:t>
            </a:r>
          </a:p>
          <a:p>
            <a:r>
              <a:rPr lang="en-US" dirty="0"/>
              <a:t>5 digit FIPS code</a:t>
            </a:r>
          </a:p>
        </p:txBody>
      </p:sp>
      <p:pic>
        <p:nvPicPr>
          <p:cNvPr id="4" name="Picture 3">
            <a:extLst>
              <a:ext uri="{FF2B5EF4-FFF2-40B4-BE49-F238E27FC236}">
                <a16:creationId xmlns:a16="http://schemas.microsoft.com/office/drawing/2014/main" id="{32CF32D3-91F0-F24D-BE6E-99E06B319B2C}"/>
              </a:ext>
            </a:extLst>
          </p:cNvPr>
          <p:cNvPicPr>
            <a:picLocks noChangeAspect="1"/>
          </p:cNvPicPr>
          <p:nvPr/>
        </p:nvPicPr>
        <p:blipFill>
          <a:blip r:embed="rId3"/>
          <a:stretch>
            <a:fillRect/>
          </a:stretch>
        </p:blipFill>
        <p:spPr>
          <a:xfrm>
            <a:off x="5234151" y="1521060"/>
            <a:ext cx="6611007" cy="2201542"/>
          </a:xfrm>
          <a:prstGeom prst="rect">
            <a:avLst/>
          </a:prstGeom>
        </p:spPr>
      </p:pic>
      <p:pic>
        <p:nvPicPr>
          <p:cNvPr id="5" name="Picture 4">
            <a:extLst>
              <a:ext uri="{FF2B5EF4-FFF2-40B4-BE49-F238E27FC236}">
                <a16:creationId xmlns:a16="http://schemas.microsoft.com/office/drawing/2014/main" id="{E93BD303-9ED3-1B49-82F7-517DC5108189}"/>
              </a:ext>
            </a:extLst>
          </p:cNvPr>
          <p:cNvPicPr>
            <a:picLocks noChangeAspect="1"/>
          </p:cNvPicPr>
          <p:nvPr/>
        </p:nvPicPr>
        <p:blipFill>
          <a:blip r:embed="rId4"/>
          <a:stretch>
            <a:fillRect/>
          </a:stretch>
        </p:blipFill>
        <p:spPr>
          <a:xfrm>
            <a:off x="4246179" y="4408248"/>
            <a:ext cx="7598979" cy="1633114"/>
          </a:xfrm>
          <a:prstGeom prst="rect">
            <a:avLst/>
          </a:prstGeom>
        </p:spPr>
      </p:pic>
    </p:spTree>
    <p:extLst>
      <p:ext uri="{BB962C8B-B14F-4D97-AF65-F5344CB8AC3E}">
        <p14:creationId xmlns:p14="http://schemas.microsoft.com/office/powerpoint/2010/main" val="1704733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0AA95-302C-6F48-BF11-E2F99E388E70}"/>
              </a:ext>
            </a:extLst>
          </p:cNvPr>
          <p:cNvSpPr>
            <a:spLocks noGrp="1"/>
          </p:cNvSpPr>
          <p:nvPr>
            <p:ph type="title"/>
          </p:nvPr>
        </p:nvSpPr>
        <p:spPr/>
        <p:txBody>
          <a:bodyPr/>
          <a:lstStyle/>
          <a:p>
            <a:r>
              <a:rPr lang="en-US" dirty="0"/>
              <a:t>US County Income</a:t>
            </a:r>
          </a:p>
        </p:txBody>
      </p:sp>
      <p:pic>
        <p:nvPicPr>
          <p:cNvPr id="9" name="Content Placeholder 8">
            <a:extLst>
              <a:ext uri="{FF2B5EF4-FFF2-40B4-BE49-F238E27FC236}">
                <a16:creationId xmlns:a16="http://schemas.microsoft.com/office/drawing/2014/main" id="{90D37059-50AE-2940-BDD8-99DCDDF2CF6E}"/>
              </a:ext>
            </a:extLst>
          </p:cNvPr>
          <p:cNvPicPr>
            <a:picLocks noGrp="1" noChangeAspect="1"/>
          </p:cNvPicPr>
          <p:nvPr>
            <p:ph idx="1"/>
          </p:nvPr>
        </p:nvPicPr>
        <p:blipFill>
          <a:blip r:embed="rId3"/>
          <a:stretch>
            <a:fillRect/>
          </a:stretch>
        </p:blipFill>
        <p:spPr>
          <a:xfrm>
            <a:off x="677334" y="1930400"/>
            <a:ext cx="8596312" cy="1788897"/>
          </a:xfrm>
        </p:spPr>
      </p:pic>
      <p:sp>
        <p:nvSpPr>
          <p:cNvPr id="15" name="Content Placeholder 2">
            <a:extLst>
              <a:ext uri="{FF2B5EF4-FFF2-40B4-BE49-F238E27FC236}">
                <a16:creationId xmlns:a16="http://schemas.microsoft.com/office/drawing/2014/main" id="{B34BB658-EC61-DF4B-8FB9-8D989104D2EA}"/>
              </a:ext>
            </a:extLst>
          </p:cNvPr>
          <p:cNvSpPr txBox="1">
            <a:spLocks/>
          </p:cNvSpPr>
          <p:nvPr/>
        </p:nvSpPr>
        <p:spPr>
          <a:xfrm>
            <a:off x="677334" y="4004441"/>
            <a:ext cx="8596668" cy="2036921"/>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400" dirty="0"/>
              <a:t>Source: Wikipedia</a:t>
            </a:r>
          </a:p>
          <a:p>
            <a:endParaRPr lang="en-US" sz="2400" dirty="0"/>
          </a:p>
          <a:p>
            <a:r>
              <a:rPr lang="en-US" sz="2400" dirty="0"/>
              <a:t>All 3,007 US counties</a:t>
            </a:r>
          </a:p>
          <a:p>
            <a:endParaRPr lang="en-US" sz="2400" dirty="0"/>
          </a:p>
          <a:p>
            <a:r>
              <a:rPr lang="en-US" sz="2400" dirty="0"/>
              <a:t>Identified only by name</a:t>
            </a:r>
          </a:p>
          <a:p>
            <a:endParaRPr lang="en-US" sz="2400" dirty="0"/>
          </a:p>
          <a:p>
            <a:endParaRPr lang="en-US" sz="2400" dirty="0"/>
          </a:p>
          <a:p>
            <a:endParaRPr lang="en-US" sz="2400" dirty="0"/>
          </a:p>
        </p:txBody>
      </p:sp>
    </p:spTree>
    <p:extLst>
      <p:ext uri="{BB962C8B-B14F-4D97-AF65-F5344CB8AC3E}">
        <p14:creationId xmlns:p14="http://schemas.microsoft.com/office/powerpoint/2010/main" val="299790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BEA2B-945C-0D49-8E2C-FECEA5618D7B}"/>
              </a:ext>
            </a:extLst>
          </p:cNvPr>
          <p:cNvSpPr>
            <a:spLocks noGrp="1"/>
          </p:cNvSpPr>
          <p:nvPr>
            <p:ph type="title"/>
          </p:nvPr>
        </p:nvSpPr>
        <p:spPr/>
        <p:txBody>
          <a:bodyPr/>
          <a:lstStyle/>
          <a:p>
            <a:r>
              <a:rPr lang="en-US" dirty="0"/>
              <a:t>Incorporating Income Data</a:t>
            </a:r>
          </a:p>
        </p:txBody>
      </p:sp>
      <p:sp>
        <p:nvSpPr>
          <p:cNvPr id="3" name="Content Placeholder 2">
            <a:extLst>
              <a:ext uri="{FF2B5EF4-FFF2-40B4-BE49-F238E27FC236}">
                <a16:creationId xmlns:a16="http://schemas.microsoft.com/office/drawing/2014/main" id="{B0A6AA52-C47D-C948-9667-C16F8FEB9D9B}"/>
              </a:ext>
            </a:extLst>
          </p:cNvPr>
          <p:cNvSpPr>
            <a:spLocks noGrp="1"/>
          </p:cNvSpPr>
          <p:nvPr>
            <p:ph idx="1"/>
          </p:nvPr>
        </p:nvSpPr>
        <p:spPr/>
        <p:txBody>
          <a:bodyPr/>
          <a:lstStyle/>
          <a:p>
            <a:r>
              <a:rPr lang="en-US" dirty="0" err="1"/>
              <a:t>AddFips</a:t>
            </a:r>
            <a:r>
              <a:rPr lang="en-US" dirty="0"/>
              <a:t> library</a:t>
            </a:r>
          </a:p>
          <a:p>
            <a:endParaRPr lang="en-US" dirty="0"/>
          </a:p>
          <a:p>
            <a:endParaRPr lang="en-US" dirty="0"/>
          </a:p>
          <a:p>
            <a:endParaRPr lang="en-US" dirty="0"/>
          </a:p>
          <a:p>
            <a:endParaRPr lang="en-US" dirty="0"/>
          </a:p>
          <a:p>
            <a:endParaRPr lang="en-US" dirty="0"/>
          </a:p>
          <a:p>
            <a:r>
              <a:rPr lang="en-US" dirty="0"/>
              <a:t>Can merge w/ health data</a:t>
            </a:r>
          </a:p>
          <a:p>
            <a:endParaRPr lang="en-US" dirty="0"/>
          </a:p>
          <a:p>
            <a:endParaRPr lang="en-US" dirty="0"/>
          </a:p>
          <a:p>
            <a:endParaRPr lang="en-US" dirty="0"/>
          </a:p>
          <a:p>
            <a:endParaRPr lang="en-US" dirty="0"/>
          </a:p>
        </p:txBody>
      </p:sp>
      <p:pic>
        <p:nvPicPr>
          <p:cNvPr id="4" name="Picture 3">
            <a:extLst>
              <a:ext uri="{FF2B5EF4-FFF2-40B4-BE49-F238E27FC236}">
                <a16:creationId xmlns:a16="http://schemas.microsoft.com/office/drawing/2014/main" id="{396EBCE7-4133-CA41-8085-86C4935141CD}"/>
              </a:ext>
            </a:extLst>
          </p:cNvPr>
          <p:cNvPicPr>
            <a:picLocks noChangeAspect="1"/>
          </p:cNvPicPr>
          <p:nvPr/>
        </p:nvPicPr>
        <p:blipFill>
          <a:blip r:embed="rId3"/>
          <a:stretch>
            <a:fillRect/>
          </a:stretch>
        </p:blipFill>
        <p:spPr>
          <a:xfrm>
            <a:off x="677334" y="2763564"/>
            <a:ext cx="7150100" cy="952500"/>
          </a:xfrm>
          <a:prstGeom prst="rect">
            <a:avLst/>
          </a:prstGeom>
        </p:spPr>
      </p:pic>
      <p:pic>
        <p:nvPicPr>
          <p:cNvPr id="5" name="Picture 4">
            <a:extLst>
              <a:ext uri="{FF2B5EF4-FFF2-40B4-BE49-F238E27FC236}">
                <a16:creationId xmlns:a16="http://schemas.microsoft.com/office/drawing/2014/main" id="{BF592CDB-D79A-2B40-BDA5-07255232E29A}"/>
              </a:ext>
            </a:extLst>
          </p:cNvPr>
          <p:cNvPicPr>
            <a:picLocks noChangeAspect="1"/>
          </p:cNvPicPr>
          <p:nvPr/>
        </p:nvPicPr>
        <p:blipFill>
          <a:blip r:embed="rId4"/>
          <a:stretch>
            <a:fillRect/>
          </a:stretch>
        </p:blipFill>
        <p:spPr>
          <a:xfrm>
            <a:off x="677334" y="5038798"/>
            <a:ext cx="9165021" cy="748165"/>
          </a:xfrm>
          <a:prstGeom prst="rect">
            <a:avLst/>
          </a:prstGeom>
        </p:spPr>
      </p:pic>
    </p:spTree>
    <p:extLst>
      <p:ext uri="{BB962C8B-B14F-4D97-AF65-F5344CB8AC3E}">
        <p14:creationId xmlns:p14="http://schemas.microsoft.com/office/powerpoint/2010/main" val="31789960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93769-C863-5C44-A56A-D31918FDFB8E}"/>
              </a:ext>
            </a:extLst>
          </p:cNvPr>
          <p:cNvSpPr>
            <a:spLocks noGrp="1"/>
          </p:cNvSpPr>
          <p:nvPr>
            <p:ph type="title"/>
          </p:nvPr>
        </p:nvSpPr>
        <p:spPr/>
        <p:txBody>
          <a:bodyPr/>
          <a:lstStyle/>
          <a:p>
            <a:r>
              <a:rPr lang="en-US" dirty="0"/>
              <a:t>Modeling</a:t>
            </a:r>
          </a:p>
        </p:txBody>
      </p:sp>
      <p:sp>
        <p:nvSpPr>
          <p:cNvPr id="3" name="Content Placeholder 2">
            <a:extLst>
              <a:ext uri="{FF2B5EF4-FFF2-40B4-BE49-F238E27FC236}">
                <a16:creationId xmlns:a16="http://schemas.microsoft.com/office/drawing/2014/main" id="{E1015264-793A-CD4F-910D-FFA7216EFAB5}"/>
              </a:ext>
            </a:extLst>
          </p:cNvPr>
          <p:cNvSpPr>
            <a:spLocks noGrp="1"/>
          </p:cNvSpPr>
          <p:nvPr>
            <p:ph idx="1"/>
          </p:nvPr>
        </p:nvSpPr>
        <p:spPr/>
        <p:txBody>
          <a:bodyPr/>
          <a:lstStyle/>
          <a:p>
            <a:r>
              <a:rPr lang="en-US" dirty="0"/>
              <a:t>How strong is the relationship between income and health?</a:t>
            </a:r>
          </a:p>
          <a:p>
            <a:endParaRPr lang="en-US" dirty="0"/>
          </a:p>
          <a:p>
            <a:r>
              <a:rPr lang="en-US" dirty="0"/>
              <a:t>Models:</a:t>
            </a:r>
          </a:p>
          <a:p>
            <a:pPr lvl="1"/>
            <a:r>
              <a:rPr lang="en-US" dirty="0" err="1"/>
              <a:t>XGBoost</a:t>
            </a:r>
            <a:endParaRPr lang="en-US" dirty="0"/>
          </a:p>
          <a:p>
            <a:pPr lvl="1"/>
            <a:r>
              <a:rPr lang="en-US" dirty="0" err="1"/>
              <a:t>GradientBoost</a:t>
            </a:r>
            <a:endParaRPr lang="en-US" dirty="0"/>
          </a:p>
          <a:p>
            <a:pPr lvl="1"/>
            <a:r>
              <a:rPr lang="en-US" dirty="0"/>
              <a:t>Linear Regression</a:t>
            </a:r>
          </a:p>
          <a:p>
            <a:pPr lvl="1"/>
            <a:r>
              <a:rPr lang="en-US" dirty="0" err="1"/>
              <a:t>RandomForest</a:t>
            </a:r>
            <a:endParaRPr lang="en-US" dirty="0"/>
          </a:p>
          <a:p>
            <a:endParaRPr lang="en-US" dirty="0"/>
          </a:p>
          <a:p>
            <a:r>
              <a:rPr lang="en-US" dirty="0"/>
              <a:t>Best Root Mean Squared Error - $3,400</a:t>
            </a:r>
          </a:p>
          <a:p>
            <a:endParaRPr lang="en-US" dirty="0"/>
          </a:p>
        </p:txBody>
      </p:sp>
      <p:pic>
        <p:nvPicPr>
          <p:cNvPr id="4" name="Picture 3">
            <a:extLst>
              <a:ext uri="{FF2B5EF4-FFF2-40B4-BE49-F238E27FC236}">
                <a16:creationId xmlns:a16="http://schemas.microsoft.com/office/drawing/2014/main" id="{C8C98FE8-054D-9B41-9C09-80D919B7F15F}"/>
              </a:ext>
            </a:extLst>
          </p:cNvPr>
          <p:cNvPicPr>
            <a:picLocks noChangeAspect="1"/>
          </p:cNvPicPr>
          <p:nvPr/>
        </p:nvPicPr>
        <p:blipFill rotWithShape="1">
          <a:blip r:embed="rId3"/>
          <a:srcRect l="18652" r="20356"/>
          <a:stretch/>
        </p:blipFill>
        <p:spPr>
          <a:xfrm>
            <a:off x="6310084" y="2790127"/>
            <a:ext cx="2963918" cy="2915677"/>
          </a:xfrm>
          <a:prstGeom prst="rect">
            <a:avLst/>
          </a:prstGeom>
        </p:spPr>
      </p:pic>
    </p:spTree>
    <p:extLst>
      <p:ext uri="{BB962C8B-B14F-4D97-AF65-F5344CB8AC3E}">
        <p14:creationId xmlns:p14="http://schemas.microsoft.com/office/powerpoint/2010/main" val="14504819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A66C4-0980-C54A-A303-D02D29ECBC90}"/>
              </a:ext>
            </a:extLst>
          </p:cNvPr>
          <p:cNvSpPr>
            <a:spLocks noGrp="1"/>
          </p:cNvSpPr>
          <p:nvPr>
            <p:ph type="title"/>
          </p:nvPr>
        </p:nvSpPr>
        <p:spPr/>
        <p:txBody>
          <a:bodyPr/>
          <a:lstStyle/>
          <a:p>
            <a:r>
              <a:rPr lang="en-US" dirty="0"/>
              <a:t>Results</a:t>
            </a:r>
          </a:p>
        </p:txBody>
      </p:sp>
      <p:pic>
        <p:nvPicPr>
          <p:cNvPr id="4" name="Picture 3">
            <a:extLst>
              <a:ext uri="{FF2B5EF4-FFF2-40B4-BE49-F238E27FC236}">
                <a16:creationId xmlns:a16="http://schemas.microsoft.com/office/drawing/2014/main" id="{7EE8CC07-B096-7840-9277-81EACD4AF69C}"/>
              </a:ext>
            </a:extLst>
          </p:cNvPr>
          <p:cNvPicPr>
            <a:picLocks noChangeAspect="1"/>
          </p:cNvPicPr>
          <p:nvPr/>
        </p:nvPicPr>
        <p:blipFill>
          <a:blip r:embed="rId3"/>
          <a:stretch>
            <a:fillRect/>
          </a:stretch>
        </p:blipFill>
        <p:spPr>
          <a:xfrm>
            <a:off x="1343468" y="3294336"/>
            <a:ext cx="3632200" cy="2501900"/>
          </a:xfrm>
          <a:prstGeom prst="rect">
            <a:avLst/>
          </a:prstGeom>
        </p:spPr>
      </p:pic>
      <p:pic>
        <p:nvPicPr>
          <p:cNvPr id="5" name="Picture 4">
            <a:extLst>
              <a:ext uri="{FF2B5EF4-FFF2-40B4-BE49-F238E27FC236}">
                <a16:creationId xmlns:a16="http://schemas.microsoft.com/office/drawing/2014/main" id="{18B8ED03-920F-3F46-9B05-AF5B93755BA0}"/>
              </a:ext>
            </a:extLst>
          </p:cNvPr>
          <p:cNvPicPr>
            <a:picLocks noChangeAspect="1"/>
          </p:cNvPicPr>
          <p:nvPr/>
        </p:nvPicPr>
        <p:blipFill>
          <a:blip r:embed="rId4"/>
          <a:stretch>
            <a:fillRect/>
          </a:stretch>
        </p:blipFill>
        <p:spPr>
          <a:xfrm>
            <a:off x="6468241" y="3281636"/>
            <a:ext cx="3606800" cy="2514600"/>
          </a:xfrm>
          <a:prstGeom prst="rect">
            <a:avLst/>
          </a:prstGeom>
        </p:spPr>
      </p:pic>
      <p:sp>
        <p:nvSpPr>
          <p:cNvPr id="6" name="TextBox 5">
            <a:extLst>
              <a:ext uri="{FF2B5EF4-FFF2-40B4-BE49-F238E27FC236}">
                <a16:creationId xmlns:a16="http://schemas.microsoft.com/office/drawing/2014/main" id="{E19BB1A7-2AE9-9246-AFCE-BF1C90C4E8F0}"/>
              </a:ext>
            </a:extLst>
          </p:cNvPr>
          <p:cNvSpPr txBox="1"/>
          <p:nvPr/>
        </p:nvSpPr>
        <p:spPr>
          <a:xfrm>
            <a:off x="1406530" y="1930400"/>
            <a:ext cx="3632200" cy="1077218"/>
          </a:xfrm>
          <a:prstGeom prst="rect">
            <a:avLst/>
          </a:prstGeom>
          <a:noFill/>
        </p:spPr>
        <p:txBody>
          <a:bodyPr wrap="square" rtlCol="0">
            <a:spAutoFit/>
          </a:bodyPr>
          <a:lstStyle/>
          <a:p>
            <a:pPr algn="ctr"/>
            <a:r>
              <a:rPr lang="en-US" sz="3200" dirty="0"/>
              <a:t>Positive Coefficients</a:t>
            </a:r>
          </a:p>
        </p:txBody>
      </p:sp>
      <p:sp>
        <p:nvSpPr>
          <p:cNvPr id="8" name="TextBox 7">
            <a:extLst>
              <a:ext uri="{FF2B5EF4-FFF2-40B4-BE49-F238E27FC236}">
                <a16:creationId xmlns:a16="http://schemas.microsoft.com/office/drawing/2014/main" id="{EE24FB38-D384-7642-ABA9-743F35A8AF67}"/>
              </a:ext>
            </a:extLst>
          </p:cNvPr>
          <p:cNvSpPr txBox="1"/>
          <p:nvPr/>
        </p:nvSpPr>
        <p:spPr>
          <a:xfrm>
            <a:off x="6468241" y="1930400"/>
            <a:ext cx="3632200" cy="1077218"/>
          </a:xfrm>
          <a:prstGeom prst="rect">
            <a:avLst/>
          </a:prstGeom>
          <a:noFill/>
        </p:spPr>
        <p:txBody>
          <a:bodyPr wrap="square" rtlCol="0">
            <a:spAutoFit/>
          </a:bodyPr>
          <a:lstStyle/>
          <a:p>
            <a:pPr algn="ctr"/>
            <a:r>
              <a:rPr lang="en-US" sz="3200" dirty="0"/>
              <a:t>Negative Coefficients</a:t>
            </a:r>
          </a:p>
        </p:txBody>
      </p:sp>
    </p:spTree>
    <p:extLst>
      <p:ext uri="{BB962C8B-B14F-4D97-AF65-F5344CB8AC3E}">
        <p14:creationId xmlns:p14="http://schemas.microsoft.com/office/powerpoint/2010/main" val="342709867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295</TotalTime>
  <Words>1615</Words>
  <Application>Microsoft Macintosh PowerPoint</Application>
  <PresentationFormat>Widescreen</PresentationFormat>
  <Paragraphs>148</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Trebuchet MS</vt:lpstr>
      <vt:lpstr>Wingdings 3</vt:lpstr>
      <vt:lpstr>Facet</vt:lpstr>
      <vt:lpstr>Understanding the Relationship Between Health and Income</vt:lpstr>
      <vt:lpstr>AGENDA</vt:lpstr>
      <vt:lpstr>Objectives</vt:lpstr>
      <vt:lpstr>CDC – 500 Cities</vt:lpstr>
      <vt:lpstr>Cleaning “500 Cities”</vt:lpstr>
      <vt:lpstr>US County Income</vt:lpstr>
      <vt:lpstr>Incorporating Income Data</vt:lpstr>
      <vt:lpstr>Modeling</vt:lpstr>
      <vt:lpstr>Results</vt:lpstr>
      <vt:lpstr>A Healthier DC</vt:lpstr>
      <vt:lpstr>A Final Note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Stewart</dc:creator>
  <cp:lastModifiedBy>Ryan Stewart</cp:lastModifiedBy>
  <cp:revision>20</cp:revision>
  <dcterms:created xsi:type="dcterms:W3CDTF">2018-10-21T21:33:45Z</dcterms:created>
  <dcterms:modified xsi:type="dcterms:W3CDTF">2018-10-22T14:56:45Z</dcterms:modified>
</cp:coreProperties>
</file>

<file path=docProps/thumbnail.jpeg>
</file>